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0" r:id="rId2"/>
    <p:sldId id="448" r:id="rId3"/>
    <p:sldId id="446" r:id="rId4"/>
    <p:sldId id="467" r:id="rId5"/>
    <p:sldId id="447" r:id="rId6"/>
    <p:sldId id="460" r:id="rId7"/>
    <p:sldId id="468" r:id="rId8"/>
    <p:sldId id="461" r:id="rId9"/>
    <p:sldId id="469" r:id="rId10"/>
    <p:sldId id="470" r:id="rId11"/>
    <p:sldId id="415" r:id="rId12"/>
    <p:sldId id="413" r:id="rId13"/>
    <p:sldId id="360" r:id="rId14"/>
    <p:sldId id="409" r:id="rId15"/>
    <p:sldId id="452" r:id="rId16"/>
    <p:sldId id="456" r:id="rId17"/>
    <p:sldId id="364" r:id="rId18"/>
    <p:sldId id="449" r:id="rId19"/>
    <p:sldId id="471" r:id="rId20"/>
    <p:sldId id="323" r:id="rId21"/>
    <p:sldId id="462" r:id="rId22"/>
    <p:sldId id="455" r:id="rId2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FFFFFF"/>
    <a:srgbClr val="B6B6B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3387" autoAdjust="0"/>
  </p:normalViewPr>
  <p:slideViewPr>
    <p:cSldViewPr snapToObjects="1">
      <p:cViewPr varScale="1">
        <p:scale>
          <a:sx n="107" d="100"/>
          <a:sy n="107" d="100"/>
        </p:scale>
        <p:origin x="18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CFC7F-DCEA-4CAD-9F1E-9546A3E81CF8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FDE24-BEFB-4583-BF87-CEE8289338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928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ECD19-72B8-47E9-B74A-A4D77AFA2F91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9776F-B9AF-4351-B9E3-BA1E5589C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35564-3F70-4B9C-9F23-2626B0F7592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309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35564-3F70-4B9C-9F23-2626B0F7592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433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35564-3F70-4B9C-9F23-2626B0F7592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833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35564-3F70-4B9C-9F23-2626B0F75924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0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4AC-E1A0-471B-8730-3CA2C27EE476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C90-0185-4E29-A862-3C1F6AE50EA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5845858"/>
            <a:ext cx="9144000" cy="1012143"/>
          </a:xfrm>
          <a:prstGeom prst="rect">
            <a:avLst/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57" y="5901753"/>
            <a:ext cx="3781516" cy="875619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-10893"/>
            <a:ext cx="9144000" cy="271541"/>
          </a:xfrm>
          <a:prstGeom prst="rect">
            <a:avLst/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1500" y="64195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2D42C90-0185-4E29-A862-3C1F6AE50EA1}" type="slidenum">
              <a:rPr lang="de-DE" smtClean="0">
                <a:solidFill>
                  <a:schemeClr val="bg1"/>
                </a:solidFill>
              </a:rPr>
              <a:pPr algn="l"/>
              <a:t>‹Nr.›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7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4AC-E1A0-471B-8730-3CA2C27EE476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C90-0185-4E29-A862-3C1F6AE50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27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4AC-E1A0-471B-8730-3CA2C27EE476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C90-0185-4E29-A862-3C1F6AE50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59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68660"/>
            <a:ext cx="8229600" cy="1048979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>
                <a:latin typeface="+mn-lt"/>
              </a:defRPr>
            </a:lvl1pPr>
            <a:lvl2pPr marL="742950" indent="-28575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Symbol" panose="05050102010706020507" pitchFamily="18" charset="2"/>
              <a:buChar char="-"/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5845858"/>
            <a:ext cx="9144000" cy="1012143"/>
          </a:xfrm>
          <a:prstGeom prst="rect">
            <a:avLst/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57" y="5901753"/>
            <a:ext cx="3781516" cy="875619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-10893"/>
            <a:ext cx="9144000" cy="271541"/>
          </a:xfrm>
          <a:prstGeom prst="rect">
            <a:avLst/>
          </a:prstGeom>
          <a:solidFill>
            <a:srgbClr val="C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1500" y="64195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2D42C90-0185-4E29-A862-3C1F6AE50EA1}" type="slidenum">
              <a:rPr lang="de-DE" smtClean="0">
                <a:solidFill>
                  <a:schemeClr val="bg1"/>
                </a:solidFill>
              </a:rPr>
              <a:pPr algn="l"/>
              <a:t>‹Nr.›</a:t>
            </a:fld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5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4AC-E1A0-471B-8730-3CA2C27EE476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C90-0185-4E29-A862-3C1F6AE50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37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4AC-E1A0-471B-8730-3CA2C27EE476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C90-0185-4E29-A862-3C1F6AE50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23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4AC-E1A0-471B-8730-3CA2C27EE476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C90-0185-4E29-A862-3C1F6AE50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53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4AC-E1A0-471B-8730-3CA2C27EE476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C90-0185-4E29-A862-3C1F6AE50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43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4AC-E1A0-471B-8730-3CA2C27EE476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C90-0185-4E29-A862-3C1F6AE50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01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4AC-E1A0-471B-8730-3CA2C27EE476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C90-0185-4E29-A862-3C1F6AE50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59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34AC-E1A0-471B-8730-3CA2C27EE476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42C90-0185-4E29-A862-3C1F6AE50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80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D34AC-E1A0-471B-8730-3CA2C27EE476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42C90-0185-4E29-A862-3C1F6AE50E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2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e-erzgebirge.de/fkpstatisti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3637" y="6318343"/>
            <a:ext cx="4572000" cy="430887"/>
          </a:xfrm>
          <a:prstGeom prst="rect">
            <a:avLst/>
          </a:prstGeom>
          <a:solidFill>
            <a:srgbClr val="C8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sz="1100" dirty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Gefördert durch: Sächsisches Staatsministerium des Innern, </a:t>
            </a:r>
          </a:p>
          <a:p>
            <a:pPr>
              <a:defRPr/>
            </a:pPr>
            <a:r>
              <a:rPr lang="de-DE" sz="1100" dirty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Richtlinie zur Förderung der Regionalentwicklung (FR-</a:t>
            </a:r>
            <a:r>
              <a:rPr lang="de-DE" sz="1100" dirty="0" err="1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Regio</a:t>
            </a:r>
            <a:r>
              <a:rPr lang="de-DE" sz="1100" dirty="0">
                <a:solidFill>
                  <a:schemeClr val="bg1"/>
                </a:solidFill>
                <a:latin typeface="Cambria" panose="02040503050406030204" pitchFamily="18" charset="0"/>
                <a:cs typeface="Arial"/>
              </a:rPr>
              <a:t>)</a:t>
            </a:r>
            <a:endParaRPr lang="de-DE" sz="11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6B27FB9-A77B-4E63-93B7-1FE70F0076F1}"/>
              </a:ext>
            </a:extLst>
          </p:cNvPr>
          <p:cNvSpPr txBox="1"/>
          <p:nvPr/>
        </p:nvSpPr>
        <p:spPr>
          <a:xfrm>
            <a:off x="166195" y="1592796"/>
            <a:ext cx="87028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+mj-lt"/>
              </a:rPr>
              <a:t>„Ab in die Wachstumsregion Dresden!“ </a:t>
            </a:r>
          </a:p>
          <a:p>
            <a:pPr algn="ctr"/>
            <a:r>
              <a:rPr lang="de-DE" sz="4000" b="1" dirty="0">
                <a:latin typeface="+mj-lt"/>
              </a:rPr>
              <a:t>Das Jobportal!</a:t>
            </a:r>
          </a:p>
          <a:p>
            <a:pPr algn="ctr"/>
            <a:r>
              <a:rPr lang="de-DE" sz="4000" b="1" dirty="0">
                <a:solidFill>
                  <a:srgbClr val="C00000"/>
                </a:solidFill>
                <a:cs typeface="Calibri" panose="020F0502020204030204" pitchFamily="34" charset="0"/>
              </a:rPr>
              <a:t>www.jobportal-wachstumsregion-dresden.de</a:t>
            </a:r>
            <a:endParaRPr lang="de-DE" sz="40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646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3B143-5529-457A-80AE-9123F4D9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8580" y="185400"/>
            <a:ext cx="7276419" cy="1048979"/>
          </a:xfrm>
        </p:spPr>
        <p:txBody>
          <a:bodyPr/>
          <a:lstStyle/>
          <a:p>
            <a:r>
              <a:rPr lang="de-DE" sz="3200" dirty="0">
                <a:solidFill>
                  <a:schemeClr val="tx1"/>
                </a:solidFill>
              </a:rPr>
              <a:t>Mehrwert für Unternehmen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7AF9BE0-193B-4D37-98D6-A4B041E6538F}"/>
              </a:ext>
            </a:extLst>
          </p:cNvPr>
          <p:cNvSpPr txBox="1">
            <a:spLocks/>
          </p:cNvSpPr>
          <p:nvPr/>
        </p:nvSpPr>
        <p:spPr>
          <a:xfrm>
            <a:off x="5502982" y="855813"/>
            <a:ext cx="3222759" cy="87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Symbol" panose="05050102010706020507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>
                <a:latin typeface="+mj-lt"/>
              </a:rPr>
              <a:t>		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E738690-C0B1-4FCF-AF5B-3AE65FE5B286}"/>
              </a:ext>
            </a:extLst>
          </p:cNvPr>
          <p:cNvSpPr txBox="1">
            <a:spLocks/>
          </p:cNvSpPr>
          <p:nvPr/>
        </p:nvSpPr>
        <p:spPr>
          <a:xfrm>
            <a:off x="314975" y="1004809"/>
            <a:ext cx="6480996" cy="3925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Symbol" panose="05050102010706020507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 dirty="0">
              <a:latin typeface="+mj-lt"/>
            </a:endParaRP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CF65F4A-BD93-4A55-84E7-308292B37CE9}"/>
              </a:ext>
            </a:extLst>
          </p:cNvPr>
          <p:cNvSpPr/>
          <p:nvPr/>
        </p:nvSpPr>
        <p:spPr>
          <a:xfrm>
            <a:off x="574229" y="1083283"/>
            <a:ext cx="83182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Einnahmen werden für Imagewerbung in der Region verwendet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zusätzliche Möglichkeit für Unternehmen, um geeignetes Personal zu finden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…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4393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CD88F06-13BF-46C9-B742-82E45628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68" y="5862619"/>
            <a:ext cx="3959932" cy="98271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E606633-B4A6-438D-A2CD-1023B9EF4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81" r="1569" b="17001"/>
          <a:stretch/>
        </p:blipFill>
        <p:spPr>
          <a:xfrm>
            <a:off x="143508" y="476672"/>
            <a:ext cx="6588224" cy="516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1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EFB4AC4-95B9-4D05-AF0E-C6EB8F2B9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571" y="5823931"/>
            <a:ext cx="4151736" cy="103031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320C7B4-102A-4C73-BE02-EF0A135A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4" y="419236"/>
            <a:ext cx="7322977" cy="479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6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036" y="152636"/>
            <a:ext cx="8229600" cy="1048979"/>
          </a:xfrm>
        </p:spPr>
        <p:txBody>
          <a:bodyPr/>
          <a:lstStyle/>
          <a:p>
            <a:pPr algn="l"/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Unternehmenspakete</a:t>
            </a:r>
            <a:endParaRPr lang="de-DE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5" y="1556792"/>
            <a:ext cx="4206936" cy="409299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341" y="1432909"/>
            <a:ext cx="4676709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8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427233" y="1370206"/>
            <a:ext cx="550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www.jobportal-wachstumsregion-dresden.de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964" y="481126"/>
            <a:ext cx="3867150" cy="904875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9" y="481126"/>
            <a:ext cx="3150882" cy="2035869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780" y="2271179"/>
            <a:ext cx="3312367" cy="182791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060" y="3575123"/>
            <a:ext cx="3200821" cy="222372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3070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427233" y="1370206"/>
            <a:ext cx="550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www.jobportal-wachstumsregion-dresden.de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964" y="481126"/>
            <a:ext cx="3867150" cy="90487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95FEEC9-3DDA-4AD8-8AFF-C2159EBD8A46}"/>
              </a:ext>
            </a:extLst>
          </p:cNvPr>
          <p:cNvSpPr/>
          <p:nvPr/>
        </p:nvSpPr>
        <p:spPr>
          <a:xfrm>
            <a:off x="575556" y="2182342"/>
            <a:ext cx="7884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Neu! Sonderbonus Regionales Jobportal</a:t>
            </a:r>
          </a:p>
          <a:p>
            <a:r>
              <a:rPr lang="de-DE" sz="3200" b="1" dirty="0"/>
              <a:t>Jetzt buchen, einen Zusatzmonat gratis nutzen!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9D3401B-04EB-4567-BA88-00F7DC5214FF}"/>
              </a:ext>
            </a:extLst>
          </p:cNvPr>
          <p:cNvSpPr/>
          <p:nvPr/>
        </p:nvSpPr>
        <p:spPr>
          <a:xfrm>
            <a:off x="575556" y="3756921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400" dirty="0"/>
              <a:t>Wenn Sie bis zum 30.09.2017 ein Einsteiger-, Standard- oder Premiumpaket buchen, können Sie das Portal  einen zusätzlichen Monat kostenlos nutzen. </a:t>
            </a:r>
          </a:p>
        </p:txBody>
      </p:sp>
    </p:spTree>
    <p:extLst>
      <p:ext uri="{BB962C8B-B14F-4D97-AF65-F5344CB8AC3E}">
        <p14:creationId xmlns:p14="http://schemas.microsoft.com/office/powerpoint/2010/main" val="3692391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427233" y="1370206"/>
            <a:ext cx="550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www.jobportal-wachstumsregion-dresden.de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964" y="481126"/>
            <a:ext cx="3867150" cy="9048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D38F465-E556-468B-B367-617086E6C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291"/>
            <a:ext cx="9144000" cy="53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6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78777"/>
            <a:ext cx="8229600" cy="1048979"/>
          </a:xfrm>
        </p:spPr>
        <p:txBody>
          <a:bodyPr/>
          <a:lstStyle/>
          <a:p>
            <a:pPr algn="l"/>
            <a:r>
              <a:rPr lang="de-DE" sz="3200" dirty="0">
                <a:cs typeface="Calibri" panose="020F0502020204030204" pitchFamily="34" charset="0"/>
              </a:rPr>
              <a:t>Verwendung der Einnahmen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59321"/>
            <a:ext cx="8229600" cy="4525963"/>
          </a:xfrm>
        </p:spPr>
        <p:txBody>
          <a:bodyPr>
            <a:normAutofit/>
          </a:bodyPr>
          <a:lstStyle/>
          <a:p>
            <a:pPr marL="271463" indent="-271463">
              <a:spcAft>
                <a:spcPts val="1200"/>
              </a:spcAft>
            </a:pPr>
            <a:r>
              <a:rPr lang="de-DE" sz="2400" dirty="0"/>
              <a:t>Minimierung der Fördermittel</a:t>
            </a:r>
          </a:p>
          <a:p>
            <a:pPr marL="271463" indent="-271463">
              <a:spcAft>
                <a:spcPts val="1200"/>
              </a:spcAft>
            </a:pPr>
            <a:r>
              <a:rPr lang="de-DE" sz="2400" dirty="0"/>
              <a:t>Finanzierung der Projektkosten (Management, Jobportal…)</a:t>
            </a:r>
          </a:p>
          <a:p>
            <a:pPr marL="271463" indent="-271463">
              <a:spcAft>
                <a:spcPts val="1200"/>
              </a:spcAft>
            </a:pPr>
            <a:r>
              <a:rPr lang="de-DE" sz="2400" dirty="0"/>
              <a:t>Imagewerbung für die Region</a:t>
            </a:r>
          </a:p>
          <a:p>
            <a:pPr marL="271463" indent="-271463">
              <a:spcAft>
                <a:spcPts val="1200"/>
              </a:spcAft>
            </a:pPr>
            <a:r>
              <a:rPr lang="de-DE" sz="2400" dirty="0"/>
              <a:t>perspektivisch: Deckung sämtlicher Projektkosten</a:t>
            </a:r>
          </a:p>
          <a:p>
            <a:pPr marL="671513" lvl="1" indent="-271463">
              <a:spcAft>
                <a:spcPts val="1200"/>
              </a:spcAft>
            </a:pPr>
            <a:endParaRPr lang="de-DE" sz="2400" dirty="0"/>
          </a:p>
          <a:p>
            <a:pPr marL="671513" lvl="1" indent="-271463">
              <a:spcAft>
                <a:spcPts val="1200"/>
              </a:spcAft>
            </a:pPr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2826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524" y="353847"/>
            <a:ext cx="8229600" cy="1048979"/>
          </a:xfrm>
        </p:spPr>
        <p:txBody>
          <a:bodyPr/>
          <a:lstStyle/>
          <a:p>
            <a:pPr algn="l"/>
            <a:r>
              <a:rPr lang="de-DE" sz="3200" dirty="0">
                <a:solidFill>
                  <a:prstClr val="black"/>
                </a:solidFill>
                <a:ea typeface="Calibri"/>
                <a:cs typeface="Times New Roman"/>
              </a:rPr>
              <a:t>Statistik</a:t>
            </a:r>
            <a:endParaRPr lang="de-DE" sz="32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62589C-52ED-43AC-8843-27FE3D4BC0DA}"/>
              </a:ext>
            </a:extLst>
          </p:cNvPr>
          <p:cNvSpPr txBox="1"/>
          <p:nvPr/>
        </p:nvSpPr>
        <p:spPr>
          <a:xfrm>
            <a:off x="387660" y="1196752"/>
            <a:ext cx="83889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Website ca. 20.000 Seitenaufrufe pro Quartal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Jobportal ca. 17.000 Seitenaufrufe (12.06-28.08.2017)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421 Seitenaufrufe am 28.08.2017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121 aktive Stellenangebote (6 Schüler, 7 Studenten, 11 Ausbildung, 97 Stellen)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41 Unternehmen haben sich bereits registriert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28 Unternehmen haben aktive Stellen im Portal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21 aktive Bewerber registriert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69739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7524" y="353847"/>
            <a:ext cx="8640960" cy="1048979"/>
          </a:xfrm>
        </p:spPr>
        <p:txBody>
          <a:bodyPr/>
          <a:lstStyle/>
          <a:p>
            <a:pPr algn="l"/>
            <a:r>
              <a:rPr lang="de-DE" sz="3200" dirty="0">
                <a:solidFill>
                  <a:prstClr val="black"/>
                </a:solidFill>
                <a:ea typeface="Calibri"/>
                <a:cs typeface="Times New Roman"/>
              </a:rPr>
              <a:t>Statistik Fachkräfte Erzgebirge </a:t>
            </a:r>
            <a:br>
              <a:rPr lang="de-DE" sz="32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de-DE" sz="1800" dirty="0">
                <a:solidFill>
                  <a:prstClr val="black"/>
                </a:solidFill>
                <a:ea typeface="Calibri"/>
                <a:cs typeface="Times New Roman"/>
              </a:rPr>
              <a:t>(gleiche technische Lösung, seit 2008 aktiv)</a:t>
            </a:r>
            <a:endParaRPr lang="de-DE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873765-0BF3-4B0E-A2C9-6E6789A6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1776138"/>
            <a:ext cx="7510211" cy="236579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49A8879-5F4E-4A41-B14F-3B4C76DF5D95}"/>
              </a:ext>
            </a:extLst>
          </p:cNvPr>
          <p:cNvSpPr txBox="1"/>
          <p:nvPr/>
        </p:nvSpPr>
        <p:spPr>
          <a:xfrm>
            <a:off x="3569078" y="5229200"/>
            <a:ext cx="543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3"/>
              </a:rPr>
              <a:t>http://www.wfe-erzgebirge.de/fkpstatistik</a:t>
            </a:r>
            <a:r>
              <a:rPr lang="de-DE" dirty="0"/>
              <a:t> 30.08.2017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3E1A01-ABF0-4E63-895C-DF9B2300CD10}"/>
              </a:ext>
            </a:extLst>
          </p:cNvPr>
          <p:cNvSpPr/>
          <p:nvPr/>
        </p:nvSpPr>
        <p:spPr>
          <a:xfrm>
            <a:off x="395536" y="2420888"/>
            <a:ext cx="2484276" cy="756084"/>
          </a:xfrm>
          <a:prstGeom prst="ellipse">
            <a:avLst/>
          </a:prstGeom>
          <a:noFill/>
          <a:ln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54C351F-E4E1-4B83-96B2-878BC43C6C71}"/>
              </a:ext>
            </a:extLst>
          </p:cNvPr>
          <p:cNvSpPr/>
          <p:nvPr/>
        </p:nvSpPr>
        <p:spPr>
          <a:xfrm>
            <a:off x="5112060" y="1759497"/>
            <a:ext cx="1584176" cy="782301"/>
          </a:xfrm>
          <a:prstGeom prst="ellipse">
            <a:avLst/>
          </a:prstGeom>
          <a:noFill/>
          <a:ln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70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7B8EFE7-6945-484A-B935-C001B9A41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" y="296652"/>
            <a:ext cx="7506660" cy="55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1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213240" y="1664804"/>
            <a:ext cx="87175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>
          <a:xfrm>
            <a:off x="457200" y="368660"/>
            <a:ext cx="8229600" cy="1048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>
                <a:cs typeface="Calibri" panose="020F0502020204030204" pitchFamily="34" charset="0"/>
              </a:rPr>
              <a:t>Lead-Partner</a:t>
            </a:r>
          </a:p>
          <a:p>
            <a:pPr algn="l"/>
            <a:r>
              <a:rPr lang="de-DE" sz="2400" dirty="0">
                <a:cs typeface="Calibri" panose="020F0502020204030204" pitchFamily="34" charset="0"/>
              </a:rPr>
              <a:t>Ansprechpartner		Stellvertreter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5EC7765-0644-4CA3-9B6E-7FF6180DE430}"/>
              </a:ext>
            </a:extLst>
          </p:cNvPr>
          <p:cNvSpPr/>
          <p:nvPr/>
        </p:nvSpPr>
        <p:spPr>
          <a:xfrm>
            <a:off x="359532" y="20968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Doreen-Charlotte Hantschke LL.M.</a:t>
            </a:r>
          </a:p>
          <a:p>
            <a:r>
              <a:rPr lang="de-DE" dirty="0"/>
              <a:t>Wirtschaftsreferentin</a:t>
            </a:r>
          </a:p>
          <a:p>
            <a:endParaRPr lang="de-DE" dirty="0"/>
          </a:p>
          <a:p>
            <a:r>
              <a:rPr lang="de-DE" dirty="0"/>
              <a:t>Große Kreisstadt Kamenz</a:t>
            </a:r>
          </a:p>
          <a:p>
            <a:r>
              <a:rPr lang="de-DE" dirty="0"/>
              <a:t>Markt 1</a:t>
            </a:r>
          </a:p>
          <a:p>
            <a:r>
              <a:rPr lang="de-DE" dirty="0"/>
              <a:t>01917 Kamenz</a:t>
            </a:r>
          </a:p>
          <a:p>
            <a:endParaRPr lang="de-DE" dirty="0"/>
          </a:p>
          <a:p>
            <a:r>
              <a:rPr lang="de-DE" dirty="0"/>
              <a:t>Tel.: +49 3578 – 379-103</a:t>
            </a:r>
          </a:p>
          <a:p>
            <a:r>
              <a:rPr lang="de-DE" dirty="0"/>
              <a:t>Mobil: +49 178 – 8260-630</a:t>
            </a:r>
          </a:p>
          <a:p>
            <a:r>
              <a:rPr lang="de-DE" dirty="0"/>
              <a:t>Fax: +49 3578 – 379-299</a:t>
            </a:r>
          </a:p>
          <a:p>
            <a:r>
              <a:rPr lang="de-DE" dirty="0"/>
              <a:t>Email: doreen-charlotte.hantschke</a:t>
            </a:r>
          </a:p>
          <a:p>
            <a:r>
              <a:rPr lang="de-DE" dirty="0"/>
              <a:t>@stadt.kamenz.de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632FD9F-3305-4B4B-8F91-D729A035BDA7}"/>
              </a:ext>
            </a:extLst>
          </p:cNvPr>
          <p:cNvSpPr/>
          <p:nvPr/>
        </p:nvSpPr>
        <p:spPr>
          <a:xfrm>
            <a:off x="4150659" y="21108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Marco Wagner</a:t>
            </a:r>
          </a:p>
          <a:p>
            <a:r>
              <a:rPr lang="de-DE" dirty="0"/>
              <a:t>Referent für Wirtschaft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Große Kreisstadt Radeberg</a:t>
            </a:r>
          </a:p>
          <a:p>
            <a:r>
              <a:rPr lang="de-DE" dirty="0"/>
              <a:t>Markt 17-19</a:t>
            </a:r>
          </a:p>
          <a:p>
            <a:r>
              <a:rPr lang="de-DE" dirty="0"/>
              <a:t>01454 Radeberg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Tel:  +49 - 3528-450-205</a:t>
            </a:r>
          </a:p>
          <a:p>
            <a:r>
              <a:rPr lang="de-DE" dirty="0"/>
              <a:t>Fax: +49 - 3528-450-100</a:t>
            </a:r>
          </a:p>
          <a:p>
            <a:r>
              <a:rPr lang="de-DE" dirty="0"/>
              <a:t>E-Mail: m.wagner@stadt-radeberg.de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02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213240" y="1952836"/>
            <a:ext cx="87175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39D182A5-D5C6-40A5-BCEE-02A1B50C2C4F}"/>
              </a:ext>
            </a:extLst>
          </p:cNvPr>
          <p:cNvSpPr/>
          <p:nvPr/>
        </p:nvSpPr>
        <p:spPr>
          <a:xfrm>
            <a:off x="457200" y="2240868"/>
            <a:ext cx="4445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Markt 1</a:t>
            </a:r>
          </a:p>
          <a:p>
            <a:r>
              <a:rPr lang="de-DE" dirty="0"/>
              <a:t>01917 Kamenz</a:t>
            </a:r>
          </a:p>
          <a:p>
            <a:endParaRPr lang="de-DE" dirty="0"/>
          </a:p>
          <a:p>
            <a:r>
              <a:rPr lang="de-DE" dirty="0"/>
              <a:t>Tel. 03578–379 104</a:t>
            </a:r>
          </a:p>
          <a:p>
            <a:r>
              <a:rPr lang="de-DE" dirty="0"/>
              <a:t>Fax 03578–379 299</a:t>
            </a:r>
          </a:p>
          <a:p>
            <a:endParaRPr lang="de-DE" dirty="0"/>
          </a:p>
          <a:p>
            <a:r>
              <a:rPr lang="de-DE" dirty="0"/>
              <a:t>E-Mail: info@wachstumsregion-dresden.de </a:t>
            </a:r>
          </a:p>
          <a:p>
            <a:r>
              <a:rPr lang="de-DE" dirty="0"/>
              <a:t>Internet: www.wachstumsregion-dresden.de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124B794-3ACF-46BD-ACCE-E93B29F6B5DE}"/>
              </a:ext>
            </a:extLst>
          </p:cNvPr>
          <p:cNvSpPr txBox="1">
            <a:spLocks/>
          </p:cNvSpPr>
          <p:nvPr/>
        </p:nvSpPr>
        <p:spPr>
          <a:xfrm>
            <a:off x="457200" y="368660"/>
            <a:ext cx="8229600" cy="1048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/>
              <a:t>Projektmanagement</a:t>
            </a:r>
          </a:p>
          <a:p>
            <a:pPr algn="l"/>
            <a:r>
              <a:rPr lang="de-DE" sz="3200" dirty="0"/>
              <a:t>Team Wachstumsregion		</a:t>
            </a:r>
          </a:p>
        </p:txBody>
      </p:sp>
    </p:spTree>
    <p:extLst>
      <p:ext uri="{BB962C8B-B14F-4D97-AF65-F5344CB8AC3E}">
        <p14:creationId xmlns:p14="http://schemas.microsoft.com/office/powerpoint/2010/main" val="30276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/>
        </p:nvCxnSpPr>
        <p:spPr>
          <a:xfrm>
            <a:off x="213240" y="1952836"/>
            <a:ext cx="87175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 txBox="1">
            <a:spLocks/>
          </p:cNvSpPr>
          <p:nvPr/>
        </p:nvSpPr>
        <p:spPr>
          <a:xfrm>
            <a:off x="457200" y="368660"/>
            <a:ext cx="8229600" cy="1048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>
                <a:latin typeface="+mn-lt"/>
              </a:rPr>
              <a:t>Vielen Dank für Ihre Aufmerksamkeit!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4"/>
          <a:stretch/>
        </p:blipFill>
        <p:spPr>
          <a:xfrm>
            <a:off x="343331" y="2660391"/>
            <a:ext cx="3144772" cy="25227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41" y="2679745"/>
            <a:ext cx="1670432" cy="137677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784"/>
          <a:stretch/>
        </p:blipFill>
        <p:spPr>
          <a:xfrm>
            <a:off x="6906404" y="2679745"/>
            <a:ext cx="1910486" cy="129667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73" y="2672386"/>
            <a:ext cx="1945013" cy="12966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06" y="3969060"/>
            <a:ext cx="5503483" cy="12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0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C92601A-2A97-4067-A8BC-00A006507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08" y="1016732"/>
            <a:ext cx="8856984" cy="478853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Angebote für Jobsuchende, Schüler, Auszubildende und Studenten werden in einem Portal gebündelt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Stellenangebote werden übersichtlich präsentiert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neue Filter- und Suchfunktion (branchenspezifische Suche möglich)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endParaRPr lang="de-DE" sz="2400" dirty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kostenfreies Angebot für Bewerber</a:t>
            </a:r>
          </a:p>
        </p:txBody>
      </p:sp>
    </p:spTree>
    <p:extLst>
      <p:ext uri="{BB962C8B-B14F-4D97-AF65-F5344CB8AC3E}">
        <p14:creationId xmlns:p14="http://schemas.microsoft.com/office/powerpoint/2010/main" val="102036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C92601A-2A97-4067-A8BC-00A006507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82" y="1376772"/>
            <a:ext cx="8856984" cy="478853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Bewerber bewirbt sich direkt beim Unternehmen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keine Zeit- oder Leiharbeit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Informationen zu Wohn-, Bauplatzangeboten, KITA, Bildungseinrichtungen, Gewerbeflächen, kulturellen oder touristischen Angeboten über Projekt-Website-Verlinkung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de-DE" sz="2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69977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3B143-5529-457A-80AE-9123F4D9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2434" y="198531"/>
            <a:ext cx="7020781" cy="1048979"/>
          </a:xfrm>
        </p:spPr>
        <p:txBody>
          <a:bodyPr/>
          <a:lstStyle/>
          <a:p>
            <a:r>
              <a:rPr lang="de-DE" sz="3200" dirty="0">
                <a:solidFill>
                  <a:schemeClr val="tx1"/>
                </a:solidFill>
              </a:rPr>
              <a:t>Unternehmen/Institutionen </a:t>
            </a:r>
            <a:r>
              <a:rPr lang="de-DE" sz="1800" dirty="0">
                <a:solidFill>
                  <a:schemeClr val="tx1"/>
                </a:solidFill>
              </a:rPr>
              <a:t>(Auswahl)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E738690-C0B1-4FCF-AF5B-3AE65FE5B286}"/>
              </a:ext>
            </a:extLst>
          </p:cNvPr>
          <p:cNvSpPr txBox="1">
            <a:spLocks/>
          </p:cNvSpPr>
          <p:nvPr/>
        </p:nvSpPr>
        <p:spPr>
          <a:xfrm>
            <a:off x="372886" y="1247510"/>
            <a:ext cx="6480996" cy="3925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Symbol" panose="05050102010706020507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/>
              <a:t>ACCUMOTIVE </a:t>
            </a:r>
            <a:r>
              <a:rPr lang="de-DE" sz="2400" dirty="0"/>
              <a:t>Kamenz</a:t>
            </a:r>
          </a:p>
          <a:p>
            <a:r>
              <a:rPr lang="de-DE" sz="2400" b="1" dirty="0" err="1"/>
              <a:t>BIT.Group</a:t>
            </a:r>
            <a:r>
              <a:rPr lang="de-DE" sz="2400" b="1" dirty="0"/>
              <a:t> </a:t>
            </a:r>
            <a:r>
              <a:rPr lang="de-DE" sz="2400" dirty="0"/>
              <a:t>Bautzen</a:t>
            </a:r>
          </a:p>
          <a:p>
            <a:r>
              <a:rPr lang="de-DE" sz="2400" b="1" dirty="0"/>
              <a:t>EXNER &amp; SCHRAMM </a:t>
            </a:r>
            <a:r>
              <a:rPr lang="de-DE" sz="2400" dirty="0"/>
              <a:t>Bautzen</a:t>
            </a:r>
          </a:p>
          <a:p>
            <a:r>
              <a:rPr lang="de-DE" sz="2400" b="1" dirty="0" err="1"/>
              <a:t>Itelligence</a:t>
            </a:r>
            <a:r>
              <a:rPr lang="de-DE" sz="2400" dirty="0"/>
              <a:t> Bautzen</a:t>
            </a:r>
          </a:p>
          <a:p>
            <a:r>
              <a:rPr lang="de-DE" sz="2400" b="1" dirty="0"/>
              <a:t>Jungrichter &amp; Ringel </a:t>
            </a:r>
            <a:r>
              <a:rPr lang="de-DE" sz="2400" dirty="0"/>
              <a:t>Radeberg</a:t>
            </a:r>
          </a:p>
          <a:p>
            <a:r>
              <a:rPr lang="de-DE" sz="2400" b="1" dirty="0"/>
              <a:t>Klinik Bavaria </a:t>
            </a:r>
            <a:r>
              <a:rPr lang="de-DE" sz="2400" dirty="0"/>
              <a:t>Kreischa</a:t>
            </a:r>
          </a:p>
          <a:p>
            <a:r>
              <a:rPr lang="de-DE" sz="2400" b="1" dirty="0"/>
              <a:t>Landratsamt Bautzen</a:t>
            </a:r>
          </a:p>
          <a:p>
            <a:r>
              <a:rPr lang="de-DE" sz="2400" b="1" dirty="0"/>
              <a:t>MAJA Möbel </a:t>
            </a:r>
            <a:r>
              <a:rPr lang="de-DE" sz="2400" dirty="0"/>
              <a:t>Wittichenau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CF65F4A-BD93-4A55-84E7-308292B37CE9}"/>
              </a:ext>
            </a:extLst>
          </p:cNvPr>
          <p:cNvSpPr/>
          <p:nvPr/>
        </p:nvSpPr>
        <p:spPr>
          <a:xfrm>
            <a:off x="4865027" y="1173443"/>
            <a:ext cx="409178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/>
              <a:t>Malteser </a:t>
            </a:r>
            <a:r>
              <a:rPr lang="de-DE" sz="2400" dirty="0"/>
              <a:t>Kamenz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/>
              <a:t>MEDITECH</a:t>
            </a:r>
            <a:r>
              <a:rPr lang="de-DE" sz="2400" dirty="0"/>
              <a:t> Pulsnitz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 err="1"/>
              <a:t>miunske</a:t>
            </a:r>
            <a:r>
              <a:rPr lang="de-DE" sz="2400" dirty="0"/>
              <a:t> Großpostwitz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/>
              <a:t>Müllermilch</a:t>
            </a:r>
            <a:r>
              <a:rPr lang="de-DE" sz="2400" dirty="0"/>
              <a:t> </a:t>
            </a:r>
            <a:r>
              <a:rPr lang="de-DE" sz="2400" dirty="0" err="1"/>
              <a:t>Leppersdorf</a:t>
            </a: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/>
              <a:t>Schenker</a:t>
            </a:r>
            <a:r>
              <a:rPr lang="de-DE" sz="2400" dirty="0"/>
              <a:t> Radeburg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/>
              <a:t>Skeleton </a:t>
            </a:r>
            <a:r>
              <a:rPr lang="de-DE" sz="2400" dirty="0"/>
              <a:t>Großröhrsdorf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b="1" dirty="0"/>
              <a:t>SYSTEMA </a:t>
            </a:r>
            <a:r>
              <a:rPr lang="de-DE" sz="2400" dirty="0"/>
              <a:t>Dresden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800" dirty="0"/>
              <a:t>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1527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3B143-5529-457A-80AE-9123F4D9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75" y="162672"/>
            <a:ext cx="5908267" cy="1048979"/>
          </a:xfrm>
        </p:spPr>
        <p:txBody>
          <a:bodyPr/>
          <a:lstStyle/>
          <a:p>
            <a:r>
              <a:rPr lang="de-DE" sz="3200" dirty="0">
                <a:solidFill>
                  <a:schemeClr val="tx1"/>
                </a:solidFill>
              </a:rPr>
              <a:t>Jobportal und Funktionalitäten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7AF9BE0-193B-4D37-98D6-A4B041E6538F}"/>
              </a:ext>
            </a:extLst>
          </p:cNvPr>
          <p:cNvSpPr txBox="1">
            <a:spLocks/>
          </p:cNvSpPr>
          <p:nvPr/>
        </p:nvSpPr>
        <p:spPr>
          <a:xfrm>
            <a:off x="5502982" y="855813"/>
            <a:ext cx="3222759" cy="87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Symbol" panose="05050102010706020507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>
                <a:latin typeface="+mj-lt"/>
              </a:rPr>
              <a:t>		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E738690-C0B1-4FCF-AF5B-3AE65FE5B286}"/>
              </a:ext>
            </a:extLst>
          </p:cNvPr>
          <p:cNvSpPr txBox="1">
            <a:spLocks/>
          </p:cNvSpPr>
          <p:nvPr/>
        </p:nvSpPr>
        <p:spPr>
          <a:xfrm>
            <a:off x="314975" y="1004809"/>
            <a:ext cx="6480996" cy="3925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Symbol" panose="05050102010706020507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 dirty="0">
              <a:latin typeface="+mj-lt"/>
            </a:endParaRP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CF65F4A-BD93-4A55-84E7-308292B37CE9}"/>
              </a:ext>
            </a:extLst>
          </p:cNvPr>
          <p:cNvSpPr/>
          <p:nvPr/>
        </p:nvSpPr>
        <p:spPr>
          <a:xfrm>
            <a:off x="574229" y="1383375"/>
            <a:ext cx="8151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Unternehmensübersicht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Informationen für Bewerber und Unternehmen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Filterfunktion auch nach Branchen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Kartendarstellung für das jeweilige Angebot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Verlinkung auf Projekt-Website</a:t>
            </a:r>
          </a:p>
          <a:p>
            <a:endParaRPr lang="de-DE" sz="2400" dirty="0"/>
          </a:p>
          <a:p>
            <a:endParaRPr lang="de-DE" sz="2400" dirty="0"/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5392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3B143-5529-457A-80AE-9123F4D9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5" y="185400"/>
            <a:ext cx="6543934" cy="1048979"/>
          </a:xfrm>
        </p:spPr>
        <p:txBody>
          <a:bodyPr/>
          <a:lstStyle/>
          <a:p>
            <a:r>
              <a:rPr lang="de-DE" sz="3200" dirty="0">
                <a:solidFill>
                  <a:schemeClr val="tx1"/>
                </a:solidFill>
              </a:rPr>
              <a:t>Jobportal und Funktionalitäten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7AF9BE0-193B-4D37-98D6-A4B041E6538F}"/>
              </a:ext>
            </a:extLst>
          </p:cNvPr>
          <p:cNvSpPr txBox="1">
            <a:spLocks/>
          </p:cNvSpPr>
          <p:nvPr/>
        </p:nvSpPr>
        <p:spPr>
          <a:xfrm>
            <a:off x="5502982" y="855813"/>
            <a:ext cx="3222759" cy="87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Symbol" panose="05050102010706020507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>
                <a:latin typeface="+mj-lt"/>
              </a:rPr>
              <a:t>		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E738690-C0B1-4FCF-AF5B-3AE65FE5B286}"/>
              </a:ext>
            </a:extLst>
          </p:cNvPr>
          <p:cNvSpPr txBox="1">
            <a:spLocks/>
          </p:cNvSpPr>
          <p:nvPr/>
        </p:nvSpPr>
        <p:spPr>
          <a:xfrm>
            <a:off x="314975" y="1004809"/>
            <a:ext cx="6480996" cy="3925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Symbol" panose="05050102010706020507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 dirty="0">
              <a:latin typeface="+mj-lt"/>
            </a:endParaRP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CF65F4A-BD93-4A55-84E7-308292B37CE9}"/>
              </a:ext>
            </a:extLst>
          </p:cNvPr>
          <p:cNvSpPr/>
          <p:nvPr/>
        </p:nvSpPr>
        <p:spPr>
          <a:xfrm>
            <a:off x="574229" y="1083282"/>
            <a:ext cx="815151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+mj-lt"/>
              </a:rPr>
              <a:t>einfache Nutzerstatistik </a:t>
            </a:r>
          </a:p>
          <a:p>
            <a:endParaRPr lang="de-DE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+mj-lt"/>
              </a:rPr>
              <a:t>detaillierte Nutzeranalyse</a:t>
            </a:r>
          </a:p>
          <a:p>
            <a:endParaRPr lang="de-DE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+mj-lt"/>
              </a:rPr>
              <a:t>geschützter Bereich für Bewerber und Unternehmen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+mj-lt"/>
              </a:rPr>
              <a:t>Direktbewerbung über das Portal möglich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+mj-lt"/>
              </a:rPr>
              <a:t>automatisierte Informationen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+mj-lt"/>
              </a:rPr>
              <a:t>….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+mj-lt"/>
            </a:endParaRPr>
          </a:p>
          <a:p>
            <a:endParaRPr lang="de-DE" sz="2400" b="1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+mj-lt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775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3B143-5529-457A-80AE-9123F4D9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8580" y="185400"/>
            <a:ext cx="7276419" cy="1048979"/>
          </a:xfrm>
        </p:spPr>
        <p:txBody>
          <a:bodyPr/>
          <a:lstStyle/>
          <a:p>
            <a:r>
              <a:rPr lang="de-DE" sz="3200" dirty="0">
                <a:solidFill>
                  <a:schemeClr val="tx1"/>
                </a:solidFill>
              </a:rPr>
              <a:t>Mehrwert für Unternehmen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7AF9BE0-193B-4D37-98D6-A4B041E6538F}"/>
              </a:ext>
            </a:extLst>
          </p:cNvPr>
          <p:cNvSpPr txBox="1">
            <a:spLocks/>
          </p:cNvSpPr>
          <p:nvPr/>
        </p:nvSpPr>
        <p:spPr>
          <a:xfrm>
            <a:off x="5502982" y="855813"/>
            <a:ext cx="3222759" cy="87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Symbol" panose="05050102010706020507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>
                <a:latin typeface="+mj-lt"/>
              </a:rPr>
              <a:t>		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CF65F4A-BD93-4A55-84E7-308292B37CE9}"/>
              </a:ext>
            </a:extLst>
          </p:cNvPr>
          <p:cNvSpPr/>
          <p:nvPr/>
        </p:nvSpPr>
        <p:spPr>
          <a:xfrm>
            <a:off x="574229" y="1448780"/>
            <a:ext cx="82102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Präsentation des Unternehmens in einem individuellen Profil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Unternehmen erhält Zugang zu einem individuellen und passwortgeschützten Bereich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Sichtbarkeit der Stellenangebote im Portal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Stellenangebote können zusätzlich über Social-Media-Kanäle geteilt werden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4724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3B143-5529-457A-80AE-9123F4D9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8580" y="185400"/>
            <a:ext cx="7276419" cy="1048979"/>
          </a:xfrm>
        </p:spPr>
        <p:txBody>
          <a:bodyPr/>
          <a:lstStyle/>
          <a:p>
            <a:r>
              <a:rPr lang="de-DE" sz="3200" dirty="0">
                <a:solidFill>
                  <a:schemeClr val="tx1"/>
                </a:solidFill>
              </a:rPr>
              <a:t>Mehrwert für Unternehmen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7AF9BE0-193B-4D37-98D6-A4B041E6538F}"/>
              </a:ext>
            </a:extLst>
          </p:cNvPr>
          <p:cNvSpPr txBox="1">
            <a:spLocks/>
          </p:cNvSpPr>
          <p:nvPr/>
        </p:nvSpPr>
        <p:spPr>
          <a:xfrm>
            <a:off x="5502982" y="855813"/>
            <a:ext cx="3222759" cy="870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Symbol" panose="05050102010706020507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dirty="0">
                <a:latin typeface="+mj-lt"/>
              </a:rPr>
              <a:t>		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E738690-C0B1-4FCF-AF5B-3AE65FE5B286}"/>
              </a:ext>
            </a:extLst>
          </p:cNvPr>
          <p:cNvSpPr txBox="1">
            <a:spLocks/>
          </p:cNvSpPr>
          <p:nvPr/>
        </p:nvSpPr>
        <p:spPr>
          <a:xfrm>
            <a:off x="314975" y="1004809"/>
            <a:ext cx="6480996" cy="3925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Symbol" panose="05050102010706020507" pitchFamily="18" charset="2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 dirty="0">
              <a:latin typeface="+mj-lt"/>
            </a:endParaRP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  <a:p>
            <a:endParaRPr lang="de-DE" sz="2400" dirty="0">
              <a:latin typeface="+mj-l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CF65F4A-BD93-4A55-84E7-308292B37CE9}"/>
              </a:ext>
            </a:extLst>
          </p:cNvPr>
          <p:cNvSpPr/>
          <p:nvPr/>
        </p:nvSpPr>
        <p:spPr>
          <a:xfrm>
            <a:off x="314975" y="1291240"/>
            <a:ext cx="87061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Anzeige und Sichtbarkeit des Jobportals für alle Endgeräte angepasst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Willkommenspaket für Rückkehrer mit Festanstellung über das Projekt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öffentlichkeitswirksame Kommunikation von Projekterfolgen über sämtliche Kommunikationskanäle der Projektpartner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Bewerber erhalten umfassende Informationen über den Arbeitsort und die Region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1829019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533</Words>
  <Application>Microsoft Office PowerPoint</Application>
  <PresentationFormat>Bildschirmpräsentation (4:3)</PresentationFormat>
  <Paragraphs>190</Paragraphs>
  <Slides>22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Symbol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Unternehmen/Institutionen (Auswahl)</vt:lpstr>
      <vt:lpstr>Jobportal und Funktionalitäten</vt:lpstr>
      <vt:lpstr>Jobportal und Funktionalitäten</vt:lpstr>
      <vt:lpstr>Mehrwert für Unternehmen</vt:lpstr>
      <vt:lpstr>Mehrwert für Unternehmen</vt:lpstr>
      <vt:lpstr>Mehrwert für Unternehmen</vt:lpstr>
      <vt:lpstr>PowerPoint-Präsentation</vt:lpstr>
      <vt:lpstr>PowerPoint-Präsentation</vt:lpstr>
      <vt:lpstr>Unternehmenspakete</vt:lpstr>
      <vt:lpstr>PowerPoint-Präsentation</vt:lpstr>
      <vt:lpstr>PowerPoint-Präsentation</vt:lpstr>
      <vt:lpstr>PowerPoint-Präsentation</vt:lpstr>
      <vt:lpstr>Verwendung der Einnahmen</vt:lpstr>
      <vt:lpstr>Statistik</vt:lpstr>
      <vt:lpstr>Statistik Fachkräfte Erzgebirge  (gleiche technische Lösung, seit 2008 aktiv)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Neumann</dc:creator>
  <cp:lastModifiedBy>Antje Weißmantel-Schmidt</cp:lastModifiedBy>
  <cp:revision>395</cp:revision>
  <cp:lastPrinted>2016-08-29T18:11:42Z</cp:lastPrinted>
  <dcterms:created xsi:type="dcterms:W3CDTF">2016-01-27T12:22:53Z</dcterms:created>
  <dcterms:modified xsi:type="dcterms:W3CDTF">2017-09-08T09:15:45Z</dcterms:modified>
</cp:coreProperties>
</file>